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66" r:id="rId17"/>
    <p:sldId id="271" r:id="rId18"/>
    <p:sldId id="276" r:id="rId19"/>
    <p:sldId id="277" r:id="rId20"/>
    <p:sldId id="272" r:id="rId21"/>
    <p:sldId id="273" r:id="rId22"/>
    <p:sldId id="274" r:id="rId23"/>
    <p:sldId id="275" r:id="rId24"/>
    <p:sldId id="279" r:id="rId25"/>
    <p:sldId id="278" r:id="rId2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 autoAdjust="0"/>
    <p:restoredTop sz="90929" autoAdjust="0"/>
  </p:normalViewPr>
  <p:slideViewPr>
    <p:cSldViewPr snapToGrid="0">
      <p:cViewPr>
        <p:scale>
          <a:sx n="95" d="100"/>
          <a:sy n="95" d="100"/>
        </p:scale>
        <p:origin x="-858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03716B-292F-4B78-BB87-1568AE8CFCA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2038" y="1766888"/>
            <a:ext cx="3808412" cy="4405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22850" y="1766888"/>
            <a:ext cx="3808413" cy="4405312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992671430"/>
      </p:ext>
    </p:extLst>
  </p:cSld>
  <p:clrMapOvr>
    <a:masterClrMapping/>
  </p:clrMapOvr>
  <p:transition spd="slow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4/27/2019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4/27/2019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4/27/2019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4/27/2019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4/27/2019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4/27/2019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4/27/2019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AutoShape 14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1828800" y="6477000"/>
            <a:ext cx="228600" cy="228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15">
            <a:hlinkClick r:id="" action="ppaction://hlinkshowjump?jump=previousslide" highlightClick="1"/>
          </p:cNvPr>
          <p:cNvSpPr>
            <a:spLocks noChangeArrowheads="1"/>
          </p:cNvSpPr>
          <p:nvPr userDrawn="1"/>
        </p:nvSpPr>
        <p:spPr bwMode="auto">
          <a:xfrm>
            <a:off x="1524000" y="6477000"/>
            <a:ext cx="228600" cy="2286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16">
            <a:hlinkClick r:id="" action="ppaction://hlinkshowjump?jump=firstslide" highlightClick="1"/>
          </p:cNvPr>
          <p:cNvSpPr>
            <a:spLocks noChangeArrowheads="1"/>
          </p:cNvSpPr>
          <p:nvPr userDrawn="1"/>
        </p:nvSpPr>
        <p:spPr bwMode="auto">
          <a:xfrm>
            <a:off x="1219200" y="6477000"/>
            <a:ext cx="228600" cy="2286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ransition spd="slow">
    <p:checker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4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3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4.jpeg"/><Relationship Id="rId4" Type="http://schemas.openxmlformats.org/officeDocument/2006/relationships/slide" Target="slide17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8.jpeg"/><Relationship Id="rId4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002060"/>
                </a:solidFill>
              </a:rPr>
              <a:t>Presented </a:t>
            </a:r>
            <a:r>
              <a:rPr lang="en-US" sz="1800" dirty="0" err="1" smtClean="0">
                <a:solidFill>
                  <a:srgbClr val="002060"/>
                </a:solidFill>
              </a:rPr>
              <a:t>By:Professor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Nissar</a:t>
            </a:r>
            <a:r>
              <a:rPr lang="en-US" sz="1800" dirty="0" smtClean="0">
                <a:solidFill>
                  <a:srgbClr val="002060"/>
                </a:solidFill>
              </a:rPr>
              <a:t> Ahmad Kumar</a:t>
            </a:r>
          </a:p>
          <a:p>
            <a:r>
              <a:rPr lang="en-US" sz="1800" dirty="0" smtClean="0">
                <a:solidFill>
                  <a:srgbClr val="002060"/>
                </a:solidFill>
              </a:rPr>
              <a:t>Department of History</a:t>
            </a:r>
          </a:p>
          <a:p>
            <a:r>
              <a:rPr lang="en-US" sz="1800" dirty="0" err="1" smtClean="0">
                <a:solidFill>
                  <a:srgbClr val="002060"/>
                </a:solidFill>
              </a:rPr>
              <a:t>Govt</a:t>
            </a:r>
            <a:r>
              <a:rPr lang="en-US" sz="1800" dirty="0" smtClean="0">
                <a:solidFill>
                  <a:srgbClr val="002060"/>
                </a:solidFill>
              </a:rPr>
              <a:t> Degree College Boys Anantnag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u="sng" dirty="0" smtClean="0">
                <a:solidFill>
                  <a:srgbClr val="C00000"/>
                </a:solidFill>
                <a:latin typeface="Algerian" pitchFamily="82" charset="0"/>
              </a:rPr>
              <a:t>PRE-HISTORICAL AGE</a:t>
            </a:r>
            <a:endParaRPr lang="en-US" sz="3600" u="sng" dirty="0">
              <a:solidFill>
                <a:srgbClr val="C0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009408"/>
      </p:ext>
    </p:extLst>
  </p:cSld>
  <p:clrMapOvr>
    <a:masterClrMapping/>
  </p:clrMapOvr>
  <p:transition spd="slow">
    <p:check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The mysterious </a:t>
            </a:r>
            <a:r>
              <a:rPr lang="en-US" altLang="en-US" i="1" smtClean="0"/>
              <a:t>Neanderthal</a:t>
            </a:r>
            <a:endParaRPr lang="en-US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The subject of one of prehistory’s most intriguing questions</a:t>
            </a:r>
          </a:p>
        </p:txBody>
      </p:sp>
      <p:pic>
        <p:nvPicPr>
          <p:cNvPr id="11268" name="Picture 5" descr="S9, Neandertal family                                          0002A0D0Big Guy                        B34360B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1868488"/>
            <a:ext cx="3749675" cy="31623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6" descr="G Neanderthal skull &amp; bones                                    0002A0D0Big Guy                        B34360BF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3260725"/>
            <a:ext cx="2527300" cy="34163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8913" y="188913"/>
            <a:ext cx="296862" cy="296862"/>
          </a:xfrm>
          <a:prstGeom prst="actionButtonRetur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check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Eating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2038" y="2051050"/>
            <a:ext cx="4686300" cy="158115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Who was the more productive?</a:t>
            </a:r>
          </a:p>
          <a:p>
            <a:pPr lvl="1" eaLnBrk="1" hangingPunct="1"/>
            <a:r>
              <a:rPr lang="en-US" altLang="en-US" sz="2000" smtClean="0"/>
              <a:t>The hunter?</a:t>
            </a:r>
          </a:p>
          <a:p>
            <a:pPr lvl="1" eaLnBrk="1" hangingPunct="1"/>
            <a:r>
              <a:rPr lang="en-US" altLang="en-US" sz="2000" smtClean="0"/>
              <a:t>Or the gatherer?</a:t>
            </a:r>
          </a:p>
        </p:txBody>
      </p:sp>
      <p:pic>
        <p:nvPicPr>
          <p:cNvPr id="12292" name="Picture 5" descr="KF12, ibex hunters                                             0002A0CFBig Guy                        B34360B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832225"/>
            <a:ext cx="5211762" cy="2417763"/>
          </a:xfrm>
          <a:prstGeom prst="rect">
            <a:avLst/>
          </a:prstGeom>
          <a:noFill/>
          <a:ln w="57150" cmpd="thinThick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6" descr="DK28, hunting &amp; gathering                                      0002A0CFBig Guy                        B34360BF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860425"/>
            <a:ext cx="2671762" cy="4054475"/>
          </a:xfrm>
          <a:prstGeom prst="rect">
            <a:avLst/>
          </a:prstGeom>
          <a:noFill/>
          <a:ln w="57150" cmpd="thinThick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8913" y="188913"/>
            <a:ext cx="296862" cy="296862"/>
          </a:xfrm>
          <a:prstGeom prst="actionButtonRetur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check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39813" y="158750"/>
            <a:ext cx="7772400" cy="874713"/>
          </a:xfrm>
        </p:spPr>
        <p:txBody>
          <a:bodyPr/>
          <a:lstStyle/>
          <a:p>
            <a:pPr eaLnBrk="1" hangingPunct="1"/>
            <a:r>
              <a:rPr lang="en-US" altLang="en-US" smtClean="0"/>
              <a:t>The peripatetic life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Social scenes</a:t>
            </a:r>
            <a:endParaRPr lang="en-US" altLang="en-US" sz="2400" dirty="0" smtClean="0"/>
          </a:p>
        </p:txBody>
      </p:sp>
      <p:pic>
        <p:nvPicPr>
          <p:cNvPr id="13316" name="Picture 5" descr="KF15, hunters' camp                                            0002A0CFBig Guy                        B34360B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0" y="1068388"/>
            <a:ext cx="4779963" cy="2122487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6" descr="KF35, nomads                                                   0002A0CFBig Guy                        B34360BF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3395663"/>
            <a:ext cx="5041900" cy="32766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8913" y="188913"/>
            <a:ext cx="296862" cy="296862"/>
          </a:xfrm>
          <a:prstGeom prst="actionButtonRetur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c</a:t>
            </a:r>
          </a:p>
        </p:txBody>
      </p:sp>
    </p:spTree>
  </p:cSld>
  <p:clrMapOvr>
    <a:masterClrMapping/>
  </p:clrMapOvr>
  <p:transition spd="slow">
    <p:check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Extraordinary art!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sz="2400" smtClean="0"/>
          </a:p>
        </p:txBody>
      </p:sp>
      <p:pic>
        <p:nvPicPr>
          <p:cNvPr id="14340" name="Picture 5" descr="CW21 btm rt, bison carving                                     0002A0CCBig Guy                        B34360B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3195638"/>
            <a:ext cx="2946400" cy="20828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6" descr="CW24, wooly mammoth                                            0002A0CCBig Guy                        B34360BF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1404938"/>
            <a:ext cx="2844800" cy="19177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7" descr="AC12, Lascaux cave painting                                    0002A0CCBig Guy                        B34360BF: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3690938"/>
            <a:ext cx="3543300" cy="29591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Cave art (cont.)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2038" y="2185988"/>
            <a:ext cx="3808412" cy="3986212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What general theme is evident here?</a:t>
            </a:r>
          </a:p>
        </p:txBody>
      </p:sp>
      <p:pic>
        <p:nvPicPr>
          <p:cNvPr id="15364" name="Picture 5" descr="KF15, bison painting                                           0002A0CCBig Guy                        B34360B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3459163"/>
            <a:ext cx="3035300" cy="21590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6" descr="II23, animal hunt cave painting                                0002A0CCBig Guy                        B34360BF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584200"/>
            <a:ext cx="2463800" cy="30226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7" descr="G Lascaux, wounded bison?                                      0002A0CCBig Guy                        B34360BF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4022725"/>
            <a:ext cx="4432300" cy="25273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Cave artists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sz="2400" smtClean="0"/>
          </a:p>
        </p:txBody>
      </p:sp>
      <p:pic>
        <p:nvPicPr>
          <p:cNvPr id="16388" name="Picture 5" descr="II24, cave artist, oil lamp                                    0002A0CCBig Guy                        B34360B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3" y="1217613"/>
            <a:ext cx="2830512" cy="4141787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6" descr="II25, cave art, natural light                                  0002A0CCBig Guy                        B34360BF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2797175"/>
            <a:ext cx="3390900" cy="35433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Paleolithic religion?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sz="2400" smtClean="0"/>
          </a:p>
        </p:txBody>
      </p:sp>
      <p:pic>
        <p:nvPicPr>
          <p:cNvPr id="17412" name="Picture 5" descr="II22, Dreamtime owl, Australia                                 0002A0CCBig Guy                        B34360B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2803525"/>
            <a:ext cx="1993900" cy="20320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7" descr="DK18, Neandertal burial                                        0002A0D1Big Guy                        B34360BF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5" y="3582988"/>
            <a:ext cx="3251200" cy="31750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AC13, female figure carving                                    0002A0CCBig Guy                        B34360BF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393700"/>
            <a:ext cx="2527300" cy="35687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5" name="AutoShape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8913" y="188913"/>
            <a:ext cx="296862" cy="296862"/>
          </a:xfrm>
          <a:prstGeom prst="actionButtonRetur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check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smtClean="0"/>
              <a:t>Homo faber</a:t>
            </a:r>
            <a:endParaRPr lang="en-US" altLang="en-US" smtClean="0"/>
          </a:p>
        </p:txBody>
      </p:sp>
      <p:sp>
        <p:nvSpPr>
          <p:cNvPr id="18440" name="Text Box 13"/>
          <p:cNvSpPr>
            <a:spLocks noGrp="1" noChangeArrowheads="1"/>
          </p:cNvSpPr>
          <p:nvPr>
            <p:ph type="body" sz="half" idx="1"/>
          </p:nvPr>
        </p:nvSpPr>
        <p:spPr>
          <a:xfrm>
            <a:off x="873125" y="1941513"/>
            <a:ext cx="3808413" cy="1892300"/>
          </a:xfrm>
          <a:noFill/>
        </p:spPr>
        <p:txBody>
          <a:bodyPr/>
          <a:lstStyle/>
          <a:p>
            <a:pPr eaLnBrk="1" hangingPunct="1"/>
            <a:r>
              <a:rPr lang="en-US" altLang="en-US" sz="2400" smtClean="0"/>
              <a:t>Early stone tools</a:t>
            </a:r>
          </a:p>
          <a:p>
            <a:pPr lvl="1" eaLnBrk="1" hangingPunct="1"/>
            <a:r>
              <a:rPr lang="en-US" altLang="en-US" sz="2000" smtClean="0"/>
              <a:t>A. </a:t>
            </a:r>
            <a:r>
              <a:rPr lang="en-US" altLang="en-US" sz="2000" i="1" smtClean="0"/>
              <a:t>Homo habilis</a:t>
            </a:r>
            <a:endParaRPr lang="en-US" altLang="en-US" sz="2000" smtClean="0"/>
          </a:p>
          <a:p>
            <a:pPr lvl="1" eaLnBrk="1" hangingPunct="1"/>
            <a:r>
              <a:rPr lang="en-US" altLang="en-US" sz="2000" smtClean="0"/>
              <a:t>B. </a:t>
            </a:r>
            <a:r>
              <a:rPr lang="en-US" altLang="en-US" sz="2000" i="1" smtClean="0"/>
              <a:t>Homo erectus</a:t>
            </a:r>
            <a:endParaRPr lang="en-US" altLang="en-US" sz="2000" smtClean="0"/>
          </a:p>
          <a:p>
            <a:pPr lvl="1" eaLnBrk="1" hangingPunct="1"/>
            <a:r>
              <a:rPr lang="en-US" altLang="en-US" sz="2000" smtClean="0"/>
              <a:t>C. Neanderthal</a:t>
            </a:r>
          </a:p>
        </p:txBody>
      </p:sp>
      <p:pic>
        <p:nvPicPr>
          <p:cNvPr id="18435" name="Picture 7" descr="CW14, earliest stone tools                                     0002A0D2Big Guy                        B34360B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4308475"/>
            <a:ext cx="2690812" cy="1731963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8" descr="CW16, early hand axes                                          0002A0D2Big Guy                        B34360BF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3605213"/>
            <a:ext cx="3182938" cy="152082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9" descr="CW19, Neandertal tools                                         0002A0D2Big Guy                        B34360BF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0" y="1027113"/>
            <a:ext cx="3136900" cy="20574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Rectangle 11"/>
          <p:cNvSpPr>
            <a:spLocks noChangeArrowheads="1"/>
          </p:cNvSpPr>
          <p:nvPr/>
        </p:nvSpPr>
        <p:spPr bwMode="auto">
          <a:xfrm>
            <a:off x="5618163" y="5291138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altLang="en-US" b="1">
                <a:latin typeface="Times" charset="0"/>
              </a:rPr>
              <a:t>B.</a:t>
            </a:r>
            <a:endParaRPr lang="en-US" altLang="en-US">
              <a:latin typeface="Times" charset="0"/>
            </a:endParaRPr>
          </a:p>
        </p:txBody>
      </p:sp>
      <p:sp>
        <p:nvSpPr>
          <p:cNvPr id="18439" name="Rectangle 12"/>
          <p:cNvSpPr>
            <a:spLocks noChangeArrowheads="1"/>
          </p:cNvSpPr>
          <p:nvPr/>
        </p:nvSpPr>
        <p:spPr bwMode="auto">
          <a:xfrm>
            <a:off x="7843838" y="3154363"/>
            <a:ext cx="481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altLang="en-US" b="1">
                <a:latin typeface="Times" charset="0"/>
              </a:rPr>
              <a:t>C.</a:t>
            </a:r>
            <a:endParaRPr lang="en-US" altLang="en-US">
              <a:latin typeface="Times" charset="0"/>
            </a:endParaRPr>
          </a:p>
        </p:txBody>
      </p:sp>
      <p:sp>
        <p:nvSpPr>
          <p:cNvPr id="18441" name="Rectangle 14"/>
          <p:cNvSpPr>
            <a:spLocks noChangeArrowheads="1"/>
          </p:cNvSpPr>
          <p:nvPr/>
        </p:nvSpPr>
        <p:spPr bwMode="auto">
          <a:xfrm>
            <a:off x="2203450" y="3740150"/>
            <a:ext cx="481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altLang="en-US" b="1">
                <a:latin typeface="Times" charset="0"/>
              </a:rPr>
              <a:t>A.</a:t>
            </a:r>
            <a:endParaRPr lang="en-US" altLang="en-US">
              <a:latin typeface="Times" charset="0"/>
            </a:endParaRPr>
          </a:p>
        </p:txBody>
      </p:sp>
      <p:sp>
        <p:nvSpPr>
          <p:cNvPr id="18442" name="AutoShape 1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8913" y="188913"/>
            <a:ext cx="296862" cy="296862"/>
          </a:xfrm>
          <a:prstGeom prst="actionButtonRetur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check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Fertile Crescent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85825" y="2036763"/>
            <a:ext cx="1524000" cy="64928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i="1" smtClean="0"/>
              <a:t>shaduf</a:t>
            </a:r>
            <a:endParaRPr lang="en-US" altLang="en-US" sz="2400" smtClean="0"/>
          </a:p>
        </p:txBody>
      </p:sp>
      <p:pic>
        <p:nvPicPr>
          <p:cNvPr id="19460" name="Picture 5" descr="KF19m, Fertile Crescent                                        0002A0D6Big Guy                        B34360B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119313"/>
            <a:ext cx="6021388" cy="43942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Farming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sz="2400" smtClean="0"/>
          </a:p>
        </p:txBody>
      </p:sp>
      <p:pic>
        <p:nvPicPr>
          <p:cNvPr id="20484" name="Picture 5" descr="TF92, farmer image                                             0002A0CFBig Guy                        B34360B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3" y="425450"/>
            <a:ext cx="2393950" cy="3063875"/>
          </a:xfrm>
          <a:prstGeom prst="rect">
            <a:avLst/>
          </a:prstGeom>
          <a:noFill/>
          <a:ln w="57150" cmpd="thinThick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6" descr="II33, shaduf in use                                            0002A0D2Big Guy                        B34360BF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2617788"/>
            <a:ext cx="2425700" cy="35941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7" descr="TF119, rudimentary plow                                        0002A0D2Big Guy                        B34360BF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663" y="4003675"/>
            <a:ext cx="2895600" cy="2387600"/>
          </a:xfrm>
          <a:prstGeom prst="rect">
            <a:avLst/>
          </a:prstGeom>
          <a:noFill/>
          <a:ln w="57150" cmpd="thinThick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8" descr="DK29, grain grinding stones                                    0002A0D2Big Guy                        B34360BF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2197100"/>
            <a:ext cx="1600200" cy="22860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4343400"/>
            <a:ext cx="6400800" cy="1295400"/>
          </a:xfrm>
        </p:spPr>
        <p:txBody>
          <a:bodyPr/>
          <a:lstStyle/>
          <a:p>
            <a:pPr algn="r" eaLnBrk="1" hangingPunct="1"/>
            <a:r>
              <a:rPr lang="en-US" altLang="en-US" sz="3600" i="1" dirty="0" smtClean="0"/>
              <a:t>An Overview</a:t>
            </a:r>
            <a:endParaRPr lang="en-US" altLang="en-US" i="1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5400" dirty="0" smtClean="0">
                <a:solidFill>
                  <a:srgbClr val="FF0000"/>
                </a:solidFill>
              </a:rPr>
              <a:t>Prehistory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  <p:sp>
        <p:nvSpPr>
          <p:cNvPr id="307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50250" y="6350000"/>
            <a:ext cx="554038" cy="323850"/>
          </a:xfrm>
          <a:prstGeom prst="actionButtonForwardNex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check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Settling down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46138" y="1928813"/>
            <a:ext cx="3956050" cy="1095375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Prerequisite to civilization</a:t>
            </a:r>
          </a:p>
        </p:txBody>
      </p:sp>
      <p:pic>
        <p:nvPicPr>
          <p:cNvPr id="21508" name="Picture 5" descr="DK24, mammoth bone shelter                                     0002A0CDBig Guy                        B34360B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75" y="520700"/>
            <a:ext cx="3689350" cy="216852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6" descr="R25, Terra Amata shelter                                       0002A0CDBig Guy                        B34360BF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3470275"/>
            <a:ext cx="3606800" cy="20320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7" descr="DK29, early farmhouse                                          0002A0CDBig Guy                        B34360BF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3084513"/>
            <a:ext cx="3708400" cy="35687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Jericho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5513" y="2225675"/>
            <a:ext cx="3808412" cy="1027113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Jordan River valley</a:t>
            </a:r>
          </a:p>
          <a:p>
            <a:pPr eaLnBrk="1" hangingPunct="1"/>
            <a:r>
              <a:rPr lang="en-US" altLang="en-US" sz="2400" smtClean="0"/>
              <a:t>c. 8000 BCE</a:t>
            </a:r>
          </a:p>
        </p:txBody>
      </p:sp>
      <p:pic>
        <p:nvPicPr>
          <p:cNvPr id="22532" name="Picture 5" descr="AC15, Jericho tower (good)                                     0002A0CDBig Guy                        B34360B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8" y="2125663"/>
            <a:ext cx="3429000" cy="2867025"/>
          </a:xfrm>
          <a:prstGeom prst="rect">
            <a:avLst/>
          </a:prstGeom>
          <a:noFill/>
          <a:ln w="57150" cmpd="thinThick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6" descr="TF146, Jericho tower                                           0002A0CDBig Guy                        B34360BF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3954463"/>
            <a:ext cx="2743200" cy="2336800"/>
          </a:xfrm>
          <a:prstGeom prst="rect">
            <a:avLst/>
          </a:prstGeom>
          <a:noFill/>
          <a:ln w="57150" cmpd="thinThick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Catal Hüyük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87413" y="1955800"/>
            <a:ext cx="3051175" cy="1081088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Modern Turkey</a:t>
            </a:r>
          </a:p>
          <a:p>
            <a:pPr eaLnBrk="1" hangingPunct="1"/>
            <a:r>
              <a:rPr lang="en-US" altLang="en-US" sz="2400" smtClean="0"/>
              <a:t>c. 6500 BCE</a:t>
            </a:r>
          </a:p>
        </p:txBody>
      </p:sp>
      <p:grpSp>
        <p:nvGrpSpPr>
          <p:cNvPr id="23556" name="Group 5"/>
          <p:cNvGrpSpPr>
            <a:grpSpLocks/>
          </p:cNvGrpSpPr>
          <p:nvPr/>
        </p:nvGrpSpPr>
        <p:grpSpPr bwMode="auto">
          <a:xfrm>
            <a:off x="1066800" y="3686175"/>
            <a:ext cx="6248400" cy="2667000"/>
            <a:chOff x="432" y="2064"/>
            <a:chExt cx="3936" cy="1680"/>
          </a:xfrm>
        </p:grpSpPr>
        <p:pic>
          <p:nvPicPr>
            <p:cNvPr id="23558" name="Picture 6" descr="KF23, Catal Huyuk                                              0002A0CDBig Guy                        B34360BF: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064"/>
              <a:ext cx="3905" cy="1680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59" name="Line 7"/>
            <p:cNvSpPr>
              <a:spLocks noChangeShapeType="1"/>
            </p:cNvSpPr>
            <p:nvPr/>
          </p:nvSpPr>
          <p:spPr bwMode="auto">
            <a:xfrm>
              <a:off x="432" y="3744"/>
              <a:ext cx="393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557" name="Picture 8" descr="KF22, Catal Huyuk builders                                     0002A0CDBig Guy                        B34360BF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8" y="301625"/>
            <a:ext cx="4746625" cy="3119438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Catal Hüyük (cont.)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sz="2400" smtClean="0"/>
          </a:p>
        </p:txBody>
      </p:sp>
      <p:pic>
        <p:nvPicPr>
          <p:cNvPr id="24580" name="Picture 5" descr="TF123, Catal Huyuk exterior                                    0002A0CDBig Guy                        B34360B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2755900"/>
            <a:ext cx="4356100" cy="3530600"/>
          </a:xfrm>
          <a:prstGeom prst="rect">
            <a:avLst/>
          </a:prstGeom>
          <a:noFill/>
          <a:ln w="57150" cmpd="thinThick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6" descr="RH951, Catal Huyuk interior                                    0002A0CDBig Guy                        B34360BF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1874838"/>
            <a:ext cx="3543300" cy="2374900"/>
          </a:xfrm>
          <a:prstGeom prst="rect">
            <a:avLst/>
          </a:prstGeom>
          <a:noFill/>
          <a:ln w="57150" cmpd="thinThick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8913" y="188913"/>
            <a:ext cx="296862" cy="296862"/>
          </a:xfrm>
          <a:prstGeom prst="actionButtonRetur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check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first writing?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Symbolic writing</a:t>
            </a:r>
            <a:endParaRPr lang="en-US" altLang="en-US" sz="2400" dirty="0" smtClean="0"/>
          </a:p>
        </p:txBody>
      </p:sp>
      <p:pic>
        <p:nvPicPr>
          <p:cNvPr id="25604" name="Picture 5" descr="TF73, meaningful marks                                         0002A0CEBig Guy                        B34360B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2289175"/>
            <a:ext cx="4873625" cy="3754438"/>
          </a:xfrm>
          <a:prstGeom prst="rect">
            <a:avLst/>
          </a:prstGeom>
          <a:noFill/>
          <a:ln w="57150" cmpd="thinThick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8913" y="215900"/>
            <a:ext cx="309562" cy="296863"/>
          </a:xfrm>
          <a:prstGeom prst="actionButtonRetur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check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Neolithic religious life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Beliefs </a:t>
            </a:r>
            <a:endParaRPr lang="en-US" altLang="en-US" sz="2400" dirty="0" smtClean="0"/>
          </a:p>
        </p:txBody>
      </p:sp>
      <p:pic>
        <p:nvPicPr>
          <p:cNvPr id="26628" name="Picture 5" descr="R57, Jericho head                                              0002A0CCBig Guy                        B34360B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55988"/>
            <a:ext cx="1812925" cy="2830512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6" descr="RH950, Venus of Willendorf                                     0002A0CCBig Guy                        B34360BF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3" y="3151188"/>
            <a:ext cx="1836737" cy="3513137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7" descr="II66, shaman/witch doctor                                      0002A0D0Big Guy                        B34360BF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0" y="469900"/>
            <a:ext cx="2290763" cy="240665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Picture 8" descr="R61, goddess giving birth                                      0002A0D1Big Guy                        B34360BF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3" y="2387600"/>
            <a:ext cx="2273300" cy="29845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062038" y="1873250"/>
            <a:ext cx="7769225" cy="42989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c. 4.5 MYA-3700 BCE</a:t>
            </a:r>
          </a:p>
          <a:p>
            <a:pPr eaLnBrk="1" hangingPunct="1"/>
            <a:r>
              <a:rPr lang="en-US" altLang="en-US" smtClean="0"/>
              <a:t>Major accomplishments</a:t>
            </a:r>
          </a:p>
          <a:p>
            <a:pPr lvl="1" eaLnBrk="1" hangingPunct="1"/>
            <a:r>
              <a:rPr lang="en-US" altLang="en-US" smtClean="0"/>
              <a:t>Tool manufacture and use</a:t>
            </a:r>
          </a:p>
          <a:p>
            <a:pPr lvl="1" eaLnBrk="1" hangingPunct="1"/>
            <a:r>
              <a:rPr lang="en-US" altLang="en-US" smtClean="0"/>
              <a:t>Communication</a:t>
            </a:r>
          </a:p>
          <a:p>
            <a:pPr lvl="2" eaLnBrk="1" hangingPunct="1"/>
            <a:r>
              <a:rPr lang="en-US" altLang="en-US" smtClean="0"/>
              <a:t>Verbal</a:t>
            </a:r>
          </a:p>
          <a:p>
            <a:pPr lvl="2" eaLnBrk="1" hangingPunct="1"/>
            <a:r>
              <a:rPr lang="en-US" altLang="en-US" smtClean="0"/>
              <a:t>Written?</a:t>
            </a:r>
          </a:p>
          <a:p>
            <a:pPr lvl="1" eaLnBrk="1" hangingPunct="1"/>
            <a:r>
              <a:rPr lang="en-US" altLang="en-US" smtClean="0"/>
              <a:t>Domestication of animals</a:t>
            </a:r>
          </a:p>
          <a:p>
            <a:pPr lvl="2" eaLnBrk="1" hangingPunct="1"/>
            <a:r>
              <a:rPr lang="en-US" altLang="en-US" smtClean="0"/>
              <a:t>And plants?</a:t>
            </a:r>
          </a:p>
          <a:p>
            <a:pPr lvl="1" eaLnBrk="1" hangingPunct="1"/>
            <a:r>
              <a:rPr lang="en-US" altLang="en-US" smtClean="0"/>
              <a:t>Finally:  agriculture</a:t>
            </a:r>
          </a:p>
          <a:p>
            <a:pPr lvl="2" eaLnBrk="1" hangingPunct="1"/>
            <a:r>
              <a:rPr lang="en-US" altLang="en-US" smtClean="0"/>
              <a:t>The “First Wave”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prehistoric period</a:t>
            </a:r>
          </a:p>
        </p:txBody>
      </p:sp>
      <p:pic>
        <p:nvPicPr>
          <p:cNvPr id="4100" name="Picture 4" descr="TF35, Homo habilis                                             0002A0D0Big Guy                        B34360BF: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1781175"/>
            <a:ext cx="829634" cy="7445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W19, Neandertal tools                                         0002A0D2Big Guy                        B34360BF: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873375"/>
            <a:ext cx="638175" cy="4175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F73, meaningful marks                                         0002A0CEBig Guy                        B34360BF: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4017963"/>
            <a:ext cx="576262" cy="444500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TF92, farmer image                                             0002A0CFBig Guy                        B34360BF: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5302250"/>
            <a:ext cx="547688" cy="700088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062038" y="1766888"/>
            <a:ext cx="7769225" cy="46037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“old stone age”</a:t>
            </a:r>
          </a:p>
          <a:p>
            <a:pPr eaLnBrk="1" hangingPunct="1"/>
            <a:r>
              <a:rPr lang="en-US" altLang="en-US" smtClean="0"/>
              <a:t>c. 500,000 BCE - c. 6000 BCE</a:t>
            </a:r>
          </a:p>
          <a:p>
            <a:pPr eaLnBrk="1" hangingPunct="1"/>
            <a:r>
              <a:rPr lang="en-US" altLang="en-US" smtClean="0"/>
              <a:t>Basic features</a:t>
            </a:r>
          </a:p>
          <a:p>
            <a:pPr lvl="1" eaLnBrk="1" hangingPunct="1"/>
            <a:r>
              <a:rPr lang="en-US" altLang="en-US" smtClean="0"/>
              <a:t>Hunting and gathering</a:t>
            </a:r>
          </a:p>
          <a:p>
            <a:pPr lvl="1" eaLnBrk="1" hangingPunct="1"/>
            <a:r>
              <a:rPr lang="en-US" altLang="en-US" smtClean="0"/>
              <a:t>Remarkable art (and religion?)</a:t>
            </a:r>
          </a:p>
          <a:p>
            <a:pPr lvl="1" eaLnBrk="1" hangingPunct="1"/>
            <a:r>
              <a:rPr lang="en-US" altLang="en-US" smtClean="0"/>
              <a:t>Simple tools of chipped stone</a:t>
            </a:r>
          </a:p>
          <a:p>
            <a:pPr lvl="1" eaLnBrk="1" hangingPunct="1"/>
            <a:r>
              <a:rPr lang="en-US" altLang="en-US" smtClean="0"/>
              <a:t>Simple shelters</a:t>
            </a:r>
          </a:p>
          <a:p>
            <a:pPr lvl="1" eaLnBrk="1" hangingPunct="1"/>
            <a:r>
              <a:rPr lang="en-US" altLang="en-US" smtClean="0"/>
              <a:t>Fire</a:t>
            </a:r>
          </a:p>
          <a:p>
            <a:pPr lvl="2" eaLnBrk="1" hangingPunct="1"/>
            <a:r>
              <a:rPr lang="en-US" altLang="en-US" smtClean="0"/>
              <a:t>c. 150,000 BCE?</a:t>
            </a:r>
          </a:p>
          <a:p>
            <a:pPr lvl="1" eaLnBrk="1" hangingPunct="1"/>
            <a:r>
              <a:rPr lang="en-US" altLang="en-US" smtClean="0"/>
              <a:t>Language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Paleolithic period</a:t>
            </a:r>
          </a:p>
        </p:txBody>
      </p:sp>
      <p:pic>
        <p:nvPicPr>
          <p:cNvPr id="5124" name="Picture 4" descr="CW21 btm rt, bison carving                                     0002A0CCBig Guy                        B34360BF: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3786188"/>
            <a:ext cx="568325" cy="4016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KF12, ibex hunters                                             0002A0CFBig Guy                        B34360BF: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3335338"/>
            <a:ext cx="809625" cy="374650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KF15, hunters' camp                                            0002A0CFBig Guy                        B34360BF: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4633913"/>
            <a:ext cx="944562" cy="419100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062038" y="1820863"/>
            <a:ext cx="7769225" cy="46751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Began in Middle East around 6000 BCE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to c. 3700 BCE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Basic features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Food production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Polished stone tools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and weapons?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More settled, less nomadic lifestyles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“permanent” villages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Population increases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Development of a more complex (and satisfying?) social order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Neolithic period</a:t>
            </a:r>
          </a:p>
        </p:txBody>
      </p:sp>
      <p:sp>
        <p:nvSpPr>
          <p:cNvPr id="614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03200" y="284163"/>
            <a:ext cx="323850" cy="32385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Human evolution</a:t>
            </a:r>
          </a:p>
        </p:txBody>
      </p:sp>
      <p:pic>
        <p:nvPicPr>
          <p:cNvPr id="7171" name="Picture 4" descr="S17, skull evolution                                           0002A0D0Big Guy                        B34360B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2216150"/>
            <a:ext cx="3602037" cy="429577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</a:t>
            </a:r>
            <a:r>
              <a:rPr lang="en-US" altLang="en-US" i="1" smtClean="0"/>
              <a:t>Australopithecines</a:t>
            </a:r>
            <a:endParaRPr lang="en-US" alt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“Lucy”</a:t>
            </a:r>
          </a:p>
        </p:txBody>
      </p:sp>
      <p:pic>
        <p:nvPicPr>
          <p:cNvPr id="8196" name="Picture 5" descr="&#10;TF26, Lucy                                                     0002A0D0Big Guy                        B34360B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531813"/>
            <a:ext cx="2095500" cy="5919787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6" descr="DK16, Laetoli footprints                                       0002A0D0Big Guy                        B34360BF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2862263"/>
            <a:ext cx="2595562" cy="295592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smtClean="0"/>
              <a:t>Homo habilis</a:t>
            </a:r>
            <a:endParaRPr lang="en-US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“Handy Man”</a:t>
            </a:r>
          </a:p>
        </p:txBody>
      </p:sp>
      <p:pic>
        <p:nvPicPr>
          <p:cNvPr id="9220" name="Picture 5" descr="TF35, Homo habilis                                             0002A0D0Big Guy                        B34360B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3038475"/>
            <a:ext cx="2962275" cy="3513138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6" descr="DK17, Homo habilis                                             0002A0D0Big Guy                        B34360BF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3" y="1117600"/>
            <a:ext cx="2670175" cy="3690938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smtClean="0"/>
              <a:t>Homo erectus</a:t>
            </a:r>
            <a:endParaRPr lang="en-US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sz="2400" dirty="0" smtClean="0"/>
          </a:p>
        </p:txBody>
      </p:sp>
      <p:pic>
        <p:nvPicPr>
          <p:cNvPr id="10244" name="Picture 5" descr="TF37, Homo erectus                                             0002A0D0Big Guy                        B34360B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06" y="2046846"/>
            <a:ext cx="3074988" cy="4627562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6" descr="II18, Homo erectus                                             0002A0D0Big Guy                        B34360BF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3509963"/>
            <a:ext cx="2714625" cy="26543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102</TotalTime>
  <Words>270</Words>
  <Application>Microsoft Office PowerPoint</Application>
  <PresentationFormat>On-screen Show (4:3)</PresentationFormat>
  <Paragraphs>83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Times New Roman</vt:lpstr>
      <vt:lpstr>Arial</vt:lpstr>
      <vt:lpstr>Wingdings</vt:lpstr>
      <vt:lpstr>Calibri</vt:lpstr>
      <vt:lpstr>Times</vt:lpstr>
      <vt:lpstr>Paper</vt:lpstr>
      <vt:lpstr>PRE-HISTORICAL AGE</vt:lpstr>
      <vt:lpstr>Prehistory</vt:lpstr>
      <vt:lpstr>The prehistoric period</vt:lpstr>
      <vt:lpstr>The Paleolithic period</vt:lpstr>
      <vt:lpstr>The Neolithic period</vt:lpstr>
      <vt:lpstr>Human evolution</vt:lpstr>
      <vt:lpstr>The Australopithecines</vt:lpstr>
      <vt:lpstr>Homo habilis</vt:lpstr>
      <vt:lpstr>Homo erectus</vt:lpstr>
      <vt:lpstr>The mysterious Neanderthal</vt:lpstr>
      <vt:lpstr>Eating </vt:lpstr>
      <vt:lpstr>The peripatetic life</vt:lpstr>
      <vt:lpstr>Extraordinary art!</vt:lpstr>
      <vt:lpstr>Cave art (cont.)</vt:lpstr>
      <vt:lpstr>Cave artists</vt:lpstr>
      <vt:lpstr>Paleolithic religion?</vt:lpstr>
      <vt:lpstr>Homo faber</vt:lpstr>
      <vt:lpstr>The Fertile Crescent</vt:lpstr>
      <vt:lpstr>Farming </vt:lpstr>
      <vt:lpstr>Settling down</vt:lpstr>
      <vt:lpstr>Jericho </vt:lpstr>
      <vt:lpstr>Catal Hüyük</vt:lpstr>
      <vt:lpstr>Catal Hüyük (cont.)</vt:lpstr>
      <vt:lpstr>The first writing?</vt:lpstr>
      <vt:lpstr>Neolithic religious life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1904-01-01T00:00:00Z</cp:lastPrinted>
  <dcterms:created xsi:type="dcterms:W3CDTF">2001-05-11T20:17:11Z</dcterms:created>
  <dcterms:modified xsi:type="dcterms:W3CDTF">2019-04-27T11:37:44Z</dcterms:modified>
</cp:coreProperties>
</file>